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77" r:id="rId7"/>
    <p:sldId id="263" r:id="rId8"/>
    <p:sldId id="264" r:id="rId9"/>
    <p:sldId id="265" r:id="rId10"/>
    <p:sldId id="273" r:id="rId11"/>
    <p:sldId id="262" r:id="rId12"/>
    <p:sldId id="261" r:id="rId13"/>
    <p:sldId id="267" r:id="rId14"/>
    <p:sldId id="268" r:id="rId15"/>
    <p:sldId id="269" r:id="rId16"/>
    <p:sldId id="270" r:id="rId17"/>
    <p:sldId id="275" r:id="rId18"/>
    <p:sldId id="276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1" autoAdjust="0"/>
    <p:restoredTop sz="94660"/>
  </p:normalViewPr>
  <p:slideViewPr>
    <p:cSldViewPr snapToGrid="0">
      <p:cViewPr varScale="1">
        <p:scale>
          <a:sx n="82" d="100"/>
          <a:sy n="82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2.png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3CF29-BBBA-442F-A71D-2732C19CCE1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E0B52-42BF-4D2A-98F0-33B7FBC7AA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262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Night before it was due Jenkins crashed unexpectedly. Solved by freeing up memory so that it could run. In future set up a docker prune clause to remove un-used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E0B52-42BF-4D2A-98F0-33B7FBC7AA6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73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443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610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08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14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48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16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844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2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31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91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06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5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B6854-13C4-4A48-868C-C665A8FFBF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Recipe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2213-E04C-45E0-B97A-D70073BC8E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811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A7E4D-CB96-4549-BF7C-59F0D7A1F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Technology and functions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B4C35-4038-4BA7-9822-57F0A921E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Docker containerization</a:t>
            </a:r>
          </a:p>
          <a:p>
            <a:pPr marL="0" indent="0">
              <a:buNone/>
            </a:pPr>
            <a:r>
              <a:rPr lang="en-GB" dirty="0"/>
              <a:t>Ansible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943CE3F-7038-4D65-ACB6-A2186BDF2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799706"/>
              </p:ext>
            </p:extLst>
          </p:nvPr>
        </p:nvGraphicFramePr>
        <p:xfrm>
          <a:off x="1938694" y="33602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5497951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90247793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745389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757941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4345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Ingredient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Recipe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72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Jinja2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434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Docker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SQL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36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Ansible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083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Nginx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182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257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878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9B7C-C76C-470E-B5F6-6CDB065B6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Database Design</a:t>
            </a:r>
          </a:p>
        </p:txBody>
      </p:sp>
      <p:pic>
        <p:nvPicPr>
          <p:cNvPr id="9" name="Content Placeholder 8" descr="A close up of a logo&#10;&#10;Description automatically generated">
            <a:extLst>
              <a:ext uri="{FF2B5EF4-FFF2-40B4-BE49-F238E27FC236}">
                <a16:creationId xmlns:a16="http://schemas.microsoft.com/office/drawing/2014/main" id="{02BB6B95-EBA0-476F-9B02-F52D47410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45063"/>
            <a:ext cx="2481094" cy="329785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B09D8D-A948-4E31-AD05-C8EA720B424B}"/>
              </a:ext>
            </a:extLst>
          </p:cNvPr>
          <p:cNvSpPr txBox="1"/>
          <p:nvPr/>
        </p:nvSpPr>
        <p:spPr>
          <a:xfrm>
            <a:off x="4679004" y="2245063"/>
            <a:ext cx="6415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Original Design featured 3 tables, Recipes, Methods, Ingredients</a:t>
            </a:r>
          </a:p>
        </p:txBody>
      </p:sp>
    </p:spTree>
    <p:extLst>
      <p:ext uri="{BB962C8B-B14F-4D97-AF65-F5344CB8AC3E}">
        <p14:creationId xmlns:p14="http://schemas.microsoft.com/office/powerpoint/2010/main" val="3946349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D0DE514-8876-4D18-A995-61A5C1F8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9DA791C-FFCF-422E-8775-BDA6C0E5E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0665B3-450C-4FDD-907B-7218B1B41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Risk Assessment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DCF8855-3530-4F46-A4CB-3B6686EEE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0988C0D-2EEB-434B-B57C-A2647B7E3E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978638"/>
              </p:ext>
            </p:extLst>
          </p:nvPr>
        </p:nvGraphicFramePr>
        <p:xfrm>
          <a:off x="1034123" y="643538"/>
          <a:ext cx="10124856" cy="417174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270659">
                  <a:extLst>
                    <a:ext uri="{9D8B030D-6E8A-4147-A177-3AD203B41FA5}">
                      <a16:colId xmlns:a16="http://schemas.microsoft.com/office/drawing/2014/main" val="375344885"/>
                    </a:ext>
                  </a:extLst>
                </a:gridCol>
                <a:gridCol w="1348506">
                  <a:extLst>
                    <a:ext uri="{9D8B030D-6E8A-4147-A177-3AD203B41FA5}">
                      <a16:colId xmlns:a16="http://schemas.microsoft.com/office/drawing/2014/main" val="2847818621"/>
                    </a:ext>
                  </a:extLst>
                </a:gridCol>
                <a:gridCol w="1609719">
                  <a:extLst>
                    <a:ext uri="{9D8B030D-6E8A-4147-A177-3AD203B41FA5}">
                      <a16:colId xmlns:a16="http://schemas.microsoft.com/office/drawing/2014/main" val="31854262"/>
                    </a:ext>
                  </a:extLst>
                </a:gridCol>
                <a:gridCol w="4895972">
                  <a:extLst>
                    <a:ext uri="{9D8B030D-6E8A-4147-A177-3AD203B41FA5}">
                      <a16:colId xmlns:a16="http://schemas.microsoft.com/office/drawing/2014/main" val="2934710521"/>
                    </a:ext>
                  </a:extLst>
                </a:gridCol>
              </a:tblGrid>
              <a:tr h="3732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Risk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Impact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Likelihood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Mitigation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967740981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External database access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Low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Environmental Variables,</a:t>
                      </a:r>
                      <a:endParaRPr lang="en-GB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Passwords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824481493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GCP account security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Low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Passwords/ Google also has above average security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962283071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Deleting Code 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Git Repo/</a:t>
                      </a:r>
                      <a:endParaRPr lang="en-GB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Rewriting code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1381864152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Deleting user files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Users can’t delete recipes on app. Database access locked behind passwords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909907167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Losing Scope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Trello board planning / experience with programming</a:t>
                      </a:r>
                      <a:endParaRPr lang="en-GB" sz="1400" dirty="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311292963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VM running out of memory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Added docker pruning to remove unused images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469351175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Use of Eval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Personal project unlikely to be accessed by anyone else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05486470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Randomness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Hard to test random functions are working correctly without statistical analysis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970190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903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AC4C-6EA3-4211-B478-6ABAF2D7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Obstacles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E12DD-1644-499C-95C2-6D27DEB95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Writing tests for cross service interactions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Must fake the connection to test the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Making requests across services with lists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Json does not suppose lists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Using Eval (which isn’t good practice)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Docker Containers and images taking up too much space on VMs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041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13BEBF0-4E76-487F-9290-0DEB8294187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68587577"/>
              </p:ext>
            </p:extLst>
          </p:nvPr>
        </p:nvGraphicFramePr>
        <p:xfrm>
          <a:off x="0" y="0"/>
          <a:ext cx="12192000" cy="6167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918">
                  <a:extLst>
                    <a:ext uri="{9D8B030D-6E8A-4147-A177-3AD203B41FA5}">
                      <a16:colId xmlns:a16="http://schemas.microsoft.com/office/drawing/2014/main" val="2391269134"/>
                    </a:ext>
                  </a:extLst>
                </a:gridCol>
                <a:gridCol w="4850890">
                  <a:extLst>
                    <a:ext uri="{9D8B030D-6E8A-4147-A177-3AD203B41FA5}">
                      <a16:colId xmlns:a16="http://schemas.microsoft.com/office/drawing/2014/main" val="1173726737"/>
                    </a:ext>
                  </a:extLst>
                </a:gridCol>
                <a:gridCol w="5819192">
                  <a:extLst>
                    <a:ext uri="{9D8B030D-6E8A-4147-A177-3AD203B41FA5}">
                      <a16:colId xmlns:a16="http://schemas.microsoft.com/office/drawing/2014/main" val="4072389455"/>
                    </a:ext>
                  </a:extLst>
                </a:gridCol>
              </a:tblGrid>
              <a:tr h="608454">
                <a:tc>
                  <a:txBody>
                    <a:bodyPr/>
                    <a:lstStyle/>
                    <a:p>
                      <a:r>
                        <a:rPr lang="en-GB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Number of </a:t>
                      </a:r>
                      <a:r>
                        <a:rPr lang="en-GB" dirty="0" err="1"/>
                        <a:t>pytest</a:t>
                      </a:r>
                      <a:r>
                        <a:rPr lang="en-GB" dirty="0"/>
                        <a:t> 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355181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584832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Ingredients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795965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297235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Recipe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108082"/>
                  </a:ext>
                </a:extLst>
              </a:tr>
            </a:tbl>
          </a:graphicData>
        </a:graphic>
      </p:graphicFrame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D73DF0-1C5A-4342-88B3-8B90E2840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2014565"/>
            <a:ext cx="4604040" cy="141409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3070F1-0BAD-42D8-88C4-15091C274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478346"/>
            <a:ext cx="4604040" cy="1540084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6E0FFEB-B36F-4741-BF64-9B59BCF9D5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3364421"/>
            <a:ext cx="4604040" cy="1446984"/>
          </a:xfrm>
          <a:prstGeom prst="rect">
            <a:avLst/>
          </a:prstGeom>
        </p:spPr>
      </p:pic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BE6DE7-5169-4610-8CC0-8832F337DA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4808955"/>
            <a:ext cx="4382112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81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6394-65F7-413E-B181-16F915B8C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Demo: http://35.246.44.85/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559B9B8-1787-4E64-9A0B-CE94E74E2AD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B93435-0EED-47C3-A2A3-F9E3B657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1704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2C6F5763-6490-40D8-A852-0964B313A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5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D7223-65C6-4F22-8EBB-F270F4D31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Trello initial setup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5CA31DB-E480-4E34-BC5E-6A95B9060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98" r="-1" b="14767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84284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9C25E-B093-4C18-834A-FD0CA2F6A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5503536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Trello Final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1FE617-C5F2-4A69-949A-31ED704F9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585" r="-1" b="1432"/>
          <a:stretch/>
        </p:blipFill>
        <p:spPr>
          <a:xfrm>
            <a:off x="635457" y="523683"/>
            <a:ext cx="10916463" cy="51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9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31F91-EB66-48E7-B9DB-293E504F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7C17-9039-465D-BB69-126481CE2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Stretch Goals: User can select if they want a vegetarian meal themselves if they never want meat</a:t>
            </a:r>
          </a:p>
          <a:p>
            <a:r>
              <a:rPr lang="en-GB" dirty="0"/>
              <a:t>- User can blacklist ingredients they are allergic 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Development Process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Changes to original plan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Scope/ goals met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Further improvements/ Quality of life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User Options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Random recipe saved fix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031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0FAB2-E9CC-4F53-8A03-E203CE1C6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F2F6E-1D9E-45B2-881E-D3A60336F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GB" dirty="0"/>
              <a:t>Introduction</a:t>
            </a:r>
          </a:p>
          <a:p>
            <a:pPr fontAlgn="base"/>
            <a:r>
              <a:rPr lang="en-GB" dirty="0"/>
              <a:t>Aims </a:t>
            </a:r>
          </a:p>
          <a:p>
            <a:pPr fontAlgn="base"/>
            <a:r>
              <a:rPr lang="en-GB" dirty="0"/>
              <a:t>Initial Plans and Design</a:t>
            </a:r>
          </a:p>
          <a:p>
            <a:pPr fontAlgn="base"/>
            <a:r>
              <a:rPr lang="en-GB" dirty="0"/>
              <a:t>Database Design</a:t>
            </a:r>
          </a:p>
          <a:p>
            <a:pPr fontAlgn="base"/>
            <a:r>
              <a:rPr lang="en-GB" dirty="0"/>
              <a:t>Code &amp; Functionality (Tools used)</a:t>
            </a:r>
          </a:p>
          <a:p>
            <a:pPr fontAlgn="base"/>
            <a:r>
              <a:rPr lang="en-GB" dirty="0"/>
              <a:t>Tests</a:t>
            </a:r>
          </a:p>
          <a:p>
            <a:pPr fontAlgn="base"/>
            <a:r>
              <a:rPr lang="en-GB" dirty="0"/>
              <a:t>Application Demo</a:t>
            </a:r>
          </a:p>
          <a:p>
            <a:pPr fontAlgn="base"/>
            <a:r>
              <a:rPr lang="en-GB" dirty="0"/>
              <a:t>Conclusion</a:t>
            </a:r>
          </a:p>
          <a:p>
            <a:pPr fontAlgn="base"/>
            <a:r>
              <a:rPr lang="en-GB" dirty="0"/>
              <a:t>Further Questions</a:t>
            </a:r>
          </a:p>
        </p:txBody>
      </p:sp>
    </p:spTree>
    <p:extLst>
      <p:ext uri="{BB962C8B-B14F-4D97-AF65-F5344CB8AC3E}">
        <p14:creationId xmlns:p14="http://schemas.microsoft.com/office/powerpoint/2010/main" val="3825047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36429-AE51-482B-BB42-AC47EB5DA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52D645-E5AE-4FD2-AC83-BF7C17C27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61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D5B3-A54B-48ED-B780-08F660C9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B1E10-B928-458D-AFE0-88C43992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Service Orientation Application consisting of 4 services</a:t>
            </a:r>
          </a:p>
          <a:p>
            <a:r>
              <a:rPr lang="en-GB" dirty="0"/>
              <a:t>Utilizing the  following technologies: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Python (3.8)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DevOps practices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Continuous integration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Cloud computing and deployment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Agile methodologies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Architecture with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Containerization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419073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70986-E896-4695-8371-BDB0CB15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C9CB-BF0B-42CC-ACFA-4CA8C62E9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Produce:</a:t>
            </a:r>
          </a:p>
          <a:p>
            <a:pPr lvl="1"/>
            <a:r>
              <a:rPr lang="en-GB" dirty="0"/>
              <a:t> An cooking application to produce a list of ingredients and a method of cooking to the end-user</a:t>
            </a:r>
          </a:p>
          <a:p>
            <a:pPr lvl="1"/>
            <a:r>
              <a:rPr lang="en-GB" dirty="0"/>
              <a:t>Save the User’s recipe to a database </a:t>
            </a:r>
          </a:p>
          <a:p>
            <a:r>
              <a:rPr lang="en-GB" dirty="0"/>
              <a:t>Service orientated application</a:t>
            </a:r>
          </a:p>
          <a:p>
            <a:pPr lvl="1"/>
            <a:r>
              <a:rPr lang="en-GB" dirty="0"/>
              <a:t>1 – Frontend</a:t>
            </a:r>
          </a:p>
          <a:p>
            <a:pPr lvl="1"/>
            <a:r>
              <a:rPr lang="en-GB" dirty="0"/>
              <a:t>2 – Ingredients Generator</a:t>
            </a:r>
          </a:p>
          <a:p>
            <a:pPr lvl="1"/>
            <a:r>
              <a:rPr lang="en-GB" dirty="0"/>
              <a:t>3 – Method Generator</a:t>
            </a:r>
          </a:p>
          <a:p>
            <a:pPr lvl="1"/>
            <a:r>
              <a:rPr lang="en-GB" dirty="0"/>
              <a:t>4 – Final Recipe Calculator</a:t>
            </a:r>
          </a:p>
          <a:p>
            <a:r>
              <a:rPr lang="en-GB" dirty="0"/>
              <a:t>Containerization and configuration management </a:t>
            </a:r>
          </a:p>
          <a:p>
            <a:r>
              <a:rPr lang="en-GB" dirty="0"/>
              <a:t>Reverse Proxy Web server</a:t>
            </a:r>
          </a:p>
          <a:p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5278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B7430-BFB9-4735-A8AA-655368940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Stories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F95CC21-D54C-4CC7-9F62-C1658AC6B9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202309"/>
              </p:ext>
            </p:extLst>
          </p:nvPr>
        </p:nvGraphicFramePr>
        <p:xfrm>
          <a:off x="1096963" y="1846263"/>
          <a:ext cx="10058397" cy="44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val="105251239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3671628139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3638213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Should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Could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087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 a user who cooks, I would like to be randomly generated a list of up to 6 ingredients so I can think of a meal to cook 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SHOULD: As a User I would like to enter the number of people I am cooking for and be given the number of ingredients needed for the meal so </a:t>
                      </a:r>
                      <a:r>
                        <a:rPr lang="en-GB" dirty="0" err="1"/>
                        <a:t>i</a:t>
                      </a:r>
                      <a:r>
                        <a:rPr lang="en-GB" dirty="0"/>
                        <a:t> do not need to work it out myself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COULD As a user I want to only interact with </a:t>
                      </a:r>
                      <a:r>
                        <a:rPr lang="en-GB" dirty="0" err="1"/>
                        <a:t>nginx</a:t>
                      </a:r>
                      <a:r>
                        <a:rPr lang="en-GB" dirty="0"/>
                        <a:t> so that I never access any of the applications directly to prevent accidental damage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481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 a user I would like to have a method of cooking assigned to my ingredients list so I can decide if it makes a recipe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 a User I would like to be able to deploy this application myself so that I can run it on my own computer when I’m hungry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83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MUST: As a user I would like to be able to save my ingredients and method with a title for future reference so that I can cook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 a User I never want to see any down time on the online application even when its updating so I can always use 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335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5185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66EEC-CA73-495B-AF77-9CE6EC41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2BC97-5750-4A6C-8208-0E322A820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en-GB" sz="1500">
                <a:solidFill>
                  <a:srgbClr val="FFFFFF"/>
                </a:solidFill>
              </a:rPr>
              <a:t>Provide Interaction with the user</a:t>
            </a:r>
          </a:p>
          <a:p>
            <a:r>
              <a:rPr lang="en-GB" sz="1500">
                <a:solidFill>
                  <a:srgbClr val="FFFFFF"/>
                </a:solidFill>
              </a:rPr>
              <a:t>Very basic front end</a:t>
            </a:r>
          </a:p>
          <a:p>
            <a:r>
              <a:rPr lang="en-GB" sz="1500">
                <a:solidFill>
                  <a:srgbClr val="FFFFFF"/>
                </a:solidFill>
              </a:rPr>
              <a:t>SQL Database</a:t>
            </a:r>
          </a:p>
          <a:p>
            <a:r>
              <a:rPr lang="en-GB" sz="1500">
                <a:solidFill>
                  <a:srgbClr val="FFFFFF"/>
                </a:solidFill>
              </a:rPr>
              <a:t>Communications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C560A7-4B30-4A49-9780-A10E65B2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1" b="44683"/>
          <a:stretch/>
        </p:blipFill>
        <p:spPr>
          <a:xfrm>
            <a:off x="4742017" y="2347155"/>
            <a:ext cx="6798082" cy="216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79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66EEC-CA73-495B-AF77-9CE6EC41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Ingredient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2BC97-5750-4A6C-8208-0E322A820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generates a number between 3 and 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generates whether the meal is vegetarian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Ingredients are stored in 2 .csv files, Vegetables and Meat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Picks between 3 and 6 items from the ingredients csv and returns in a json dump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500">
              <a:solidFill>
                <a:srgbClr val="FFFFFF"/>
              </a:solidFill>
            </a:endParaRPr>
          </a:p>
          <a:p>
            <a:endParaRPr lang="en-GB" sz="1500">
              <a:solidFill>
                <a:srgbClr val="FFFFFF"/>
              </a:solidFill>
            </a:endParaRPr>
          </a:p>
          <a:p>
            <a:endParaRPr lang="en-GB" sz="1500">
              <a:solidFill>
                <a:srgbClr val="FFFFFF"/>
              </a:solidFill>
            </a:endParaRPr>
          </a:p>
        </p:txBody>
      </p:sp>
      <p:pic>
        <p:nvPicPr>
          <p:cNvPr id="6" name="Picture 5" descr="A bunch of food on a table&#10;&#10;Description automatically generated">
            <a:extLst>
              <a:ext uri="{FF2B5EF4-FFF2-40B4-BE49-F238E27FC236}">
                <a16:creationId xmlns:a16="http://schemas.microsoft.com/office/drawing/2014/main" id="{7C802F80-2784-46C7-94A2-1A2D94A8F7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" r="17906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5081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A1D04-1A63-4402-A88C-7C82E01B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34CC6-DC18-427F-9F58-8603897DE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Methods are all stored within a list within the function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Function reads length of list and generates a number based on number of items inside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Uses Random number generation to pick item out of list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Returns the chosen item as a json dump</a:t>
            </a:r>
          </a:p>
        </p:txBody>
      </p:sp>
    </p:spTree>
    <p:extLst>
      <p:ext uri="{BB962C8B-B14F-4D97-AF65-F5344CB8AC3E}">
        <p14:creationId xmlns:p14="http://schemas.microsoft.com/office/powerpoint/2010/main" val="4249041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7B218-1CB4-425E-A0ED-5B7BF2056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Recipe Calculator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4A5A5-2247-4F79-BCFC-92B74DA2E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Using requests, makes a get request to other two services to their reverse proxy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2 ingredients requests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1 Method require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Uses eval to turn json text back into a list.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Counts the number of characters in the combined ingredients and method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Applies logic based on number of characters to either: Add, Remove, replace or keep ingredients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43086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794</Words>
  <Application>Microsoft Office PowerPoint</Application>
  <PresentationFormat>Widescreen</PresentationFormat>
  <Paragraphs>174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Recipe Generator</vt:lpstr>
      <vt:lpstr>Contents</vt:lpstr>
      <vt:lpstr>Introduction</vt:lpstr>
      <vt:lpstr>Aims</vt:lpstr>
      <vt:lpstr>User Stories</vt:lpstr>
      <vt:lpstr>Frontend</vt:lpstr>
      <vt:lpstr>Ingredient Generator</vt:lpstr>
      <vt:lpstr>Method Generator</vt:lpstr>
      <vt:lpstr>Final Recipe Calculator </vt:lpstr>
      <vt:lpstr>Technology and functions Used</vt:lpstr>
      <vt:lpstr>Database Design</vt:lpstr>
      <vt:lpstr>Risk Assessment</vt:lpstr>
      <vt:lpstr>Project Obstacles </vt:lpstr>
      <vt:lpstr>PowerPoint Presentation</vt:lpstr>
      <vt:lpstr>Live Demo: http://35.246.44.85/</vt:lpstr>
      <vt:lpstr>PowerPoint Presentation</vt:lpstr>
      <vt:lpstr>Trello initial setup</vt:lpstr>
      <vt:lpstr>Trello Final</vt:lpstr>
      <vt:lpstr>Conclusion</vt:lpstr>
      <vt:lpstr>Further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Generator</dc:title>
  <dc:creator>WENDON H. (866996)</dc:creator>
  <cp:lastModifiedBy>WENDON H. (866996)</cp:lastModifiedBy>
  <cp:revision>1</cp:revision>
  <dcterms:created xsi:type="dcterms:W3CDTF">2020-01-13T08:49:27Z</dcterms:created>
  <dcterms:modified xsi:type="dcterms:W3CDTF">2020-01-13T08:49:34Z</dcterms:modified>
</cp:coreProperties>
</file>